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56" r:id="rId5"/>
    <p:sldId id="261" r:id="rId6"/>
    <p:sldId id="263" r:id="rId7"/>
    <p:sldId id="275" r:id="rId8"/>
    <p:sldId id="276" r:id="rId9"/>
    <p:sldId id="277" r:id="rId10"/>
    <p:sldId id="280" r:id="rId11"/>
    <p:sldId id="283" r:id="rId12"/>
    <p:sldId id="284" r:id="rId13"/>
    <p:sldId id="285" r:id="rId14"/>
    <p:sldId id="309" r:id="rId15"/>
    <p:sldId id="281" r:id="rId16"/>
    <p:sldId id="282" r:id="rId17"/>
    <p:sldId id="302" r:id="rId18"/>
    <p:sldId id="303" r:id="rId19"/>
    <p:sldId id="289" r:id="rId20"/>
    <p:sldId id="307" r:id="rId21"/>
    <p:sldId id="306" r:id="rId22"/>
    <p:sldId id="305" r:id="rId23"/>
    <p:sldId id="304" r:id="rId24"/>
    <p:sldId id="290" r:id="rId25"/>
    <p:sldId id="293" r:id="rId26"/>
    <p:sldId id="294" r:id="rId27"/>
    <p:sldId id="298" r:id="rId28"/>
    <p:sldId id="300" r:id="rId29"/>
    <p:sldId id="301" r:id="rId30"/>
    <p:sldId id="27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17A"/>
    <a:srgbClr val="0075BF"/>
    <a:srgbClr val="5AB65F"/>
    <a:srgbClr val="2A7F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DB687-0ABD-2FFB-8099-21B1F90F6234}" v="2" dt="2023-02-01T19:53:58.569"/>
    <p1510:client id="{57CA9EE0-0C19-49F6-AF10-3A77423B4893}" v="2" vWet="6" dt="2023-01-30T20:32:26.987"/>
    <p1510:client id="{67BD2D9C-121D-CC58-343F-F869018F99B4}" v="15" dt="2023-01-30T20:33:01.804"/>
    <p1510:client id="{C8720171-1E82-178F-9519-0F9A3E4124BA}" v="88" dt="2023-02-16T19:34:31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EF058-5C89-45FD-8DD6-D88B38BDAF6F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3FBB3-CAB3-428D-A3E1-91113D13E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27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24ACC-9949-4A7D-94AC-252673B37357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FEA73-E7BA-4CA6-A1F9-0E3C7DE1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50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FEA73-E7BA-4CA6-A1F9-0E3C7DE11BC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17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7" y="-22440"/>
            <a:ext cx="11341172" cy="637940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Graphic_2_Sing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18" cy="6865523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95416" y="365405"/>
            <a:ext cx="11055181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395415" y="1005016"/>
            <a:ext cx="11055181" cy="47779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951" y="5913647"/>
            <a:ext cx="2529023" cy="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62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op Graphic_Sing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"/>
            <a:ext cx="12192000" cy="410996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11891" y="684921"/>
            <a:ext cx="11384693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411890" y="1324531"/>
            <a:ext cx="11384694" cy="52327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333026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op Graphic_Single Text Box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252519" y="1324531"/>
            <a:ext cx="5647770" cy="5232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"/>
            <a:ext cx="12192000" cy="410996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1891" y="684921"/>
            <a:ext cx="11384693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11890" y="1324531"/>
            <a:ext cx="5634683" cy="52327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730701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Top Graphic_Doub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half" idx="10"/>
          </p:nvPr>
        </p:nvSpPr>
        <p:spPr>
          <a:xfrm>
            <a:off x="6182496" y="1324531"/>
            <a:ext cx="5638799" cy="52327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4"/>
            <a:ext cx="12192000" cy="410996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11891" y="684921"/>
            <a:ext cx="11384693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411890" y="1324531"/>
            <a:ext cx="5461688" cy="52327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3144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08918" y="260701"/>
            <a:ext cx="11591370" cy="480435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200" b="1" baseline="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951" y="5913647"/>
            <a:ext cx="2529023" cy="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66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Side Graphic_Single Text Box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90054" y="0"/>
            <a:ext cx="6483178" cy="5774724"/>
          </a:xfrm>
          <a:prstGeom prst="rect">
            <a:avLst/>
          </a:prstGeom>
          <a:solidFill>
            <a:srgbClr val="0075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0055" y="0"/>
            <a:ext cx="6495066" cy="68842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93591" y="277446"/>
            <a:ext cx="5408140" cy="6563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193597" y="1087394"/>
            <a:ext cx="5408143" cy="468733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6174259" y="1037452"/>
            <a:ext cx="5914768" cy="478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9" y="5870639"/>
            <a:ext cx="2529023" cy="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19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Thank You_Singl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238897" y="514863"/>
            <a:ext cx="5577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>
                <a:solidFill>
                  <a:srgbClr val="4E86BF"/>
                </a:solidFill>
                <a:latin typeface="Proxima Nova" panose="02000506030000020004" pitchFamily="50" charset="0"/>
              </a:rPr>
              <a:t>THANK YOU!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27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Two Na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141" y="-16991"/>
            <a:ext cx="12266141" cy="689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44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_Single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2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235" y="-6689"/>
            <a:ext cx="7438766" cy="557907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3236" y="-20069"/>
            <a:ext cx="7438766" cy="557907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62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1" y="-1"/>
            <a:ext cx="11244649" cy="632511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7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5" y="-16476"/>
            <a:ext cx="11335265" cy="637608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6000" b="1" baseline="0">
                <a:solidFill>
                  <a:srgbClr val="0075B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65942" y="5668363"/>
            <a:ext cx="7436436" cy="9808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800" baseline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Sub-text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69" y="5407621"/>
            <a:ext cx="3842790" cy="132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72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ottom Graphic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12192000" cy="565785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591" y="1087407"/>
            <a:ext cx="11785528" cy="471203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93597" y="357167"/>
            <a:ext cx="8900983" cy="4969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82" y="103811"/>
            <a:ext cx="2654137" cy="9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ottom Graphic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12192000" cy="565785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9" y="1087407"/>
            <a:ext cx="6795931" cy="4802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193591" y="1087407"/>
            <a:ext cx="4776716" cy="48026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93593" y="365405"/>
            <a:ext cx="8942171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82" y="103811"/>
            <a:ext cx="2654137" cy="9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Bottom Graphic_Doub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12192000" cy="565785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93593" y="365405"/>
            <a:ext cx="8942171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93597" y="1087406"/>
            <a:ext cx="5638799" cy="4712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0"/>
          </p:nvPr>
        </p:nvSpPr>
        <p:spPr>
          <a:xfrm>
            <a:off x="6067175" y="1087406"/>
            <a:ext cx="5638799" cy="47120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982" y="103811"/>
            <a:ext cx="2654137" cy="9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0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_Graphic_2_Doubl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7918" cy="686552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95416" y="365405"/>
            <a:ext cx="11055181" cy="48044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 baseline="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95416" y="1005016"/>
            <a:ext cx="5436980" cy="47779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0"/>
          </p:nvPr>
        </p:nvSpPr>
        <p:spPr>
          <a:xfrm>
            <a:off x="6067175" y="1005016"/>
            <a:ext cx="5638799" cy="47779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600">
                <a:solidFill>
                  <a:srgbClr val="34617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rgbClr val="2A7F67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951" y="5913647"/>
            <a:ext cx="2529023" cy="8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22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75" r:id="rId4"/>
    <p:sldLayoutId id="2147483674" r:id="rId5"/>
    <p:sldLayoutId id="2147483653" r:id="rId6"/>
    <p:sldLayoutId id="2147483657" r:id="rId7"/>
    <p:sldLayoutId id="2147483656" r:id="rId8"/>
    <p:sldLayoutId id="2147483666" r:id="rId9"/>
    <p:sldLayoutId id="2147483658" r:id="rId10"/>
    <p:sldLayoutId id="2147483667" r:id="rId11"/>
    <p:sldLayoutId id="2147483668" r:id="rId12"/>
    <p:sldLayoutId id="2147483669" r:id="rId13"/>
    <p:sldLayoutId id="2147483672" r:id="rId14"/>
    <p:sldLayoutId id="2147483655" r:id="rId15"/>
    <p:sldLayoutId id="2147483654" r:id="rId16"/>
    <p:sldLayoutId id="2147483671" r:id="rId17"/>
    <p:sldLayoutId id="2147483670" r:id="rId18"/>
  </p:sldLayoutIdLst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base.mobilitydata.org/" TargetMode="Externa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mailto:wmurdock@morpc.org" TargetMode="Externa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53" y="3238891"/>
            <a:ext cx="5564842" cy="2518317"/>
          </a:xfrm>
        </p:spPr>
        <p:txBody>
          <a:bodyPr lIns="91440" tIns="45720" rIns="91440" bIns="45720" anchor="t">
            <a:noAutofit/>
          </a:bodyPr>
          <a:lstStyle/>
          <a:p>
            <a:endParaRPr lang="en-US" sz="2400" b="0" dirty="0"/>
          </a:p>
          <a:p>
            <a:endParaRPr lang="en-US" sz="2400" b="0" dirty="0">
              <a:latin typeface="Arial"/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D690AA7-49E1-8637-E2C7-CCA540DEB7AB}"/>
              </a:ext>
            </a:extLst>
          </p:cNvPr>
          <p:cNvSpPr txBox="1">
            <a:spLocks/>
          </p:cNvSpPr>
          <p:nvPr/>
        </p:nvSpPr>
        <p:spPr>
          <a:xfrm>
            <a:off x="265942" y="3832657"/>
            <a:ext cx="5525258" cy="174642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baseline="0">
                <a:solidFill>
                  <a:srgbClr val="0075B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Python-based Tool for Automatic Transit Coding using GTFS for Cube Models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ADC4A7-6753-A8AA-CB67-4CD69F096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5942" y="5668363"/>
            <a:ext cx="7436436" cy="980816"/>
          </a:xfrm>
        </p:spPr>
        <p:txBody>
          <a:bodyPr/>
          <a:lstStyle/>
          <a:p>
            <a:r>
              <a:rPr lang="en-US" dirty="0"/>
              <a:t>Diego Galdino, MSc.</a:t>
            </a:r>
          </a:p>
        </p:txBody>
      </p:sp>
    </p:spTree>
    <p:extLst>
      <p:ext uri="{BB962C8B-B14F-4D97-AF65-F5344CB8AC3E}">
        <p14:creationId xmlns:p14="http://schemas.microsoft.com/office/powerpoint/2010/main" val="1031437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2AA0CD-CE89-0D29-8F70-832260E198CA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9. Bus line path found by connecting the highway stops in sequence.</a:t>
            </a:r>
          </a:p>
        </p:txBody>
      </p:sp>
    </p:spTree>
    <p:extLst>
      <p:ext uri="{BB962C8B-B14F-4D97-AF65-F5344CB8AC3E}">
        <p14:creationId xmlns:p14="http://schemas.microsoft.com/office/powerpoint/2010/main" val="3672280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AA0CD-CE89-0D29-8F70-832260E198CA}"/>
              </a:ext>
            </a:extLst>
          </p:cNvPr>
          <p:cNvSpPr txBox="1"/>
          <p:nvPr/>
        </p:nvSpPr>
        <p:spPr>
          <a:xfrm>
            <a:off x="3284837" y="6446526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10. Transit-only nodes and links created to fill in the gaps of the network.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473D2506-861C-7683-85AD-111ED2A51C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5" t="66376" r="18296" b="17853"/>
          <a:stretch/>
        </p:blipFill>
        <p:spPr>
          <a:xfrm>
            <a:off x="2895600" y="1660785"/>
            <a:ext cx="6400800" cy="40816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3535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Cube App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FF5B8CF-9939-EC3B-8580-28F0BDA125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8138" y="1570943"/>
            <a:ext cx="5311600" cy="474005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6CD973-03BE-C024-C515-2C0C9227CC74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11. Cube App with 4 processes.</a:t>
            </a:r>
          </a:p>
        </p:txBody>
      </p:sp>
    </p:spTree>
    <p:extLst>
      <p:ext uri="{BB962C8B-B14F-4D97-AF65-F5344CB8AC3E}">
        <p14:creationId xmlns:p14="http://schemas.microsoft.com/office/powerpoint/2010/main" val="2841303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Cube App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14C395-0A58-2C68-7B6B-B561585049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977" y="1418530"/>
            <a:ext cx="11331922" cy="5044877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3A2561-133C-0B58-5153-AFE29B6A753C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12. MORPC scenario in the Cube app.</a:t>
            </a:r>
          </a:p>
        </p:txBody>
      </p:sp>
    </p:spTree>
    <p:extLst>
      <p:ext uri="{BB962C8B-B14F-4D97-AF65-F5344CB8AC3E}">
        <p14:creationId xmlns:p14="http://schemas.microsoft.com/office/powerpoint/2010/main" val="1178925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BE5B-7032-C25E-4A56-E40ADDE1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C8E7-083E-BF97-223B-B117742CA6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Network (True shape)</a:t>
            </a:r>
          </a:p>
          <a:p>
            <a:pPr lvl="1"/>
            <a:r>
              <a:rPr lang="en-US" dirty="0"/>
              <a:t>Open the .NET file in Cube, activate the True Shape, and export the network as Link and Node Shape Files (*.</a:t>
            </a:r>
            <a:r>
              <a:rPr lang="en-US" dirty="0" err="1"/>
              <a:t>shp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General Transit Feed Specification (GTFS)</a:t>
            </a:r>
          </a:p>
          <a:p>
            <a:pPr lvl="1"/>
            <a:r>
              <a:rPr lang="en-US" dirty="0"/>
              <a:t>“data specification that allows public transit agencies to publish their transit data in a format that can be consumed by a wide variety of software applications” (GTFS.ORG, 2023)</a:t>
            </a:r>
          </a:p>
          <a:p>
            <a:pPr lvl="1"/>
            <a:r>
              <a:rPr lang="en-US" dirty="0"/>
              <a:t>All required information: stops, shapes, trips, routes, stop times, calendar, etc.</a:t>
            </a:r>
          </a:p>
          <a:p>
            <a:pPr lvl="1"/>
            <a:r>
              <a:rPr lang="en-US" dirty="0">
                <a:hlinkClick r:id="rId2"/>
              </a:rPr>
              <a:t>https://database.mobilitydata.org</a:t>
            </a:r>
            <a:r>
              <a:rPr lang="en-US" dirty="0"/>
              <a:t> (download their CSV spreadsheet)</a:t>
            </a:r>
          </a:p>
          <a:p>
            <a:pPr lvl="1"/>
            <a:endParaRPr lang="en-US" dirty="0"/>
          </a:p>
          <a:p>
            <a:r>
              <a:rPr lang="en-US" dirty="0"/>
              <a:t>Route Mode Table</a:t>
            </a:r>
          </a:p>
          <a:p>
            <a:pPr lvl="1"/>
            <a:r>
              <a:rPr lang="en-US" dirty="0"/>
              <a:t>CSV spreadsheet with columns ROUTE_ID, ROUTE_NO, LONG_NAME, and MODE.</a:t>
            </a:r>
          </a:p>
          <a:p>
            <a:pPr lvl="2"/>
            <a:r>
              <a:rPr lang="en-US" dirty="0"/>
              <a:t>ROUTE_ID, ROUTE_NO, LONG_NAME: Take this info from GTFS “routes.txt”.</a:t>
            </a:r>
          </a:p>
          <a:p>
            <a:pPr lvl="2"/>
            <a:r>
              <a:rPr lang="en-US" dirty="0"/>
              <a:t>MODE: Your own definition. This will be used in .LIN.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0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BE5B-7032-C25E-4A56-E40ADDE1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AC8E7-083E-BF97-223B-B117742CA6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Network</a:t>
            </a:r>
          </a:p>
          <a:p>
            <a:pPr lvl="1"/>
            <a:r>
              <a:rPr lang="en-US" dirty="0"/>
              <a:t>The Python script exports Link and Node shapefiles. The Cube app combine them back to .NET.</a:t>
            </a:r>
          </a:p>
          <a:p>
            <a:pPr lvl="1"/>
            <a:r>
              <a:rPr lang="en-US" dirty="0"/>
              <a:t>The new network contains the transit-only links and nodes.</a:t>
            </a:r>
          </a:p>
          <a:p>
            <a:pPr lvl="1"/>
            <a:endParaRPr lang="en-US" dirty="0"/>
          </a:p>
          <a:p>
            <a:r>
              <a:rPr lang="en-US" dirty="0"/>
              <a:t>Transit-only</a:t>
            </a:r>
          </a:p>
          <a:p>
            <a:pPr lvl="1"/>
            <a:r>
              <a:rPr lang="en-US" dirty="0"/>
              <a:t>Transit-only links and nodes are exported as CSV spreadsheets.</a:t>
            </a:r>
          </a:p>
          <a:p>
            <a:pPr lvl="1"/>
            <a:r>
              <a:rPr lang="en-US" dirty="0"/>
              <a:t>Line file (.LIN) with transit lines basic information (name, mode, headways, </a:t>
            </a:r>
            <a:r>
              <a:rPr lang="en-US" dirty="0" err="1"/>
              <a:t>oneway</a:t>
            </a:r>
            <a:r>
              <a:rPr lang="en-US" dirty="0"/>
              <a:t>, </a:t>
            </a:r>
            <a:r>
              <a:rPr lang="en-US" dirty="0" err="1"/>
              <a:t>allstops</a:t>
            </a:r>
            <a:r>
              <a:rPr lang="en-US" dirty="0"/>
              <a:t>, </a:t>
            </a:r>
            <a:r>
              <a:rPr lang="en-US" dirty="0" err="1"/>
              <a:t>vehicletype</a:t>
            </a:r>
            <a:r>
              <a:rPr lang="en-US" dirty="0"/>
              <a:t>, circular) and sequence of nodes.</a:t>
            </a:r>
          </a:p>
          <a:p>
            <a:pPr lvl="1"/>
            <a:endParaRPr lang="en-US" dirty="0"/>
          </a:p>
          <a:p>
            <a:r>
              <a:rPr lang="en-US" dirty="0"/>
              <a:t>Images</a:t>
            </a:r>
          </a:p>
          <a:p>
            <a:pPr lvl="1"/>
            <a:r>
              <a:rPr lang="en-US" dirty="0"/>
              <a:t>The tool can export images of the final routes like the ones in the next slides.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40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328" y="1250148"/>
            <a:ext cx="9803218" cy="521208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13. MORPC network with lines loaded and route 1 selected.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98E551-1CF4-0E5D-4DC9-212C0AB9AA5F}"/>
              </a:ext>
            </a:extLst>
          </p:cNvPr>
          <p:cNvSpPr/>
          <p:nvPr/>
        </p:nvSpPr>
        <p:spPr>
          <a:xfrm>
            <a:off x="5742039" y="3687097"/>
            <a:ext cx="2487561" cy="16321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8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2329" y="1250148"/>
            <a:ext cx="8227341" cy="521208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14. MORPC network with lines loaded and route 1 selected and in zoom.</a:t>
            </a:r>
          </a:p>
        </p:txBody>
      </p:sp>
    </p:spTree>
    <p:extLst>
      <p:ext uri="{BB962C8B-B14F-4D97-AF65-F5344CB8AC3E}">
        <p14:creationId xmlns:p14="http://schemas.microsoft.com/office/powerpoint/2010/main" val="2203892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2328" y="1250148"/>
            <a:ext cx="9803218" cy="521208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15. MORPC network with lines loaded and all routes selected.</a:t>
            </a:r>
          </a:p>
        </p:txBody>
      </p:sp>
    </p:spTree>
    <p:extLst>
      <p:ext uri="{BB962C8B-B14F-4D97-AF65-F5344CB8AC3E}">
        <p14:creationId xmlns:p14="http://schemas.microsoft.com/office/powerpoint/2010/main" val="290073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89138" y="1334929"/>
            <a:ext cx="8229600" cy="5212080"/>
          </a:xfr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16. Line file produced by the tool.</a:t>
            </a:r>
          </a:p>
        </p:txBody>
      </p:sp>
    </p:spTree>
    <p:extLst>
      <p:ext uri="{BB962C8B-B14F-4D97-AF65-F5344CB8AC3E}">
        <p14:creationId xmlns:p14="http://schemas.microsoft.com/office/powerpoint/2010/main" val="2036459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A0D51C-A66D-8314-9962-8DE525EC4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 lIns="91440" tIns="45720" rIns="91440" bIns="45720" anchor="t">
            <a:normAutofit/>
          </a:bodyPr>
          <a:lstStyle/>
          <a:p>
            <a:pPr marL="227965" indent="-227965"/>
            <a:r>
              <a:rPr lang="en-US" sz="2000" dirty="0"/>
              <a:t>Methodology</a:t>
            </a:r>
          </a:p>
          <a:p>
            <a:pPr marL="227965" indent="-227965"/>
            <a:r>
              <a:rPr lang="en-US" sz="2000" dirty="0"/>
              <a:t>Cube App Interface</a:t>
            </a:r>
          </a:p>
          <a:p>
            <a:pPr marL="227965" indent="-227965"/>
            <a:r>
              <a:rPr lang="en-US" sz="2000" dirty="0"/>
              <a:t>Inputs</a:t>
            </a:r>
          </a:p>
          <a:p>
            <a:pPr marL="227965" indent="-227965"/>
            <a:r>
              <a:rPr lang="en-US" sz="2000" dirty="0"/>
              <a:t>Outputs</a:t>
            </a:r>
          </a:p>
          <a:p>
            <a:pPr marL="227965" indent="-227965"/>
            <a:r>
              <a:rPr lang="en-US" sz="2000" dirty="0"/>
              <a:t>Conclusions and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3118196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634CC-21CA-36E8-64CD-7321B446C10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17. COTA line 1 with MORPC network.</a:t>
            </a:r>
          </a:p>
        </p:txBody>
      </p:sp>
    </p:spTree>
    <p:extLst>
      <p:ext uri="{BB962C8B-B14F-4D97-AF65-F5344CB8AC3E}">
        <p14:creationId xmlns:p14="http://schemas.microsoft.com/office/powerpoint/2010/main" val="332209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12" name="Content Placeholder 11" descr="Map&#10;&#10;Description automatically generated">
            <a:extLst>
              <a:ext uri="{FF2B5EF4-FFF2-40B4-BE49-F238E27FC236}">
                <a16:creationId xmlns:a16="http://schemas.microsoft.com/office/drawing/2014/main" id="{B5C430CE-5378-13C6-D955-5D2208A0BF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99" y="1339850"/>
            <a:ext cx="3945316" cy="523398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1CEC58-4D63-F01C-6701-170D2C723F00}"/>
              </a:ext>
            </a:extLst>
          </p:cNvPr>
          <p:cNvSpPr txBox="1"/>
          <p:nvPr/>
        </p:nvSpPr>
        <p:spPr>
          <a:xfrm>
            <a:off x="2274113" y="6564313"/>
            <a:ext cx="331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18. COTA line 3 with MORPC network.</a:t>
            </a: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7AF8835B-05F1-9ABF-12DE-48176647DC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8252" y="1077912"/>
            <a:ext cx="3535468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CCA6A3-AAA5-4CE0-F2A4-B221CE3719F3}"/>
              </a:ext>
            </a:extLst>
          </p:cNvPr>
          <p:cNvSpPr txBox="1"/>
          <p:nvPr/>
        </p:nvSpPr>
        <p:spPr>
          <a:xfrm>
            <a:off x="7037843" y="6564313"/>
            <a:ext cx="3316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19. COTA line 4 with MORPC network.</a:t>
            </a:r>
          </a:p>
        </p:txBody>
      </p:sp>
    </p:spTree>
    <p:extLst>
      <p:ext uri="{BB962C8B-B14F-4D97-AF65-F5344CB8AC3E}">
        <p14:creationId xmlns:p14="http://schemas.microsoft.com/office/powerpoint/2010/main" val="2415591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7181C7-3033-A34D-97AE-5284EDEE3090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20. COTA line 7 with MORPC network.</a:t>
            </a:r>
          </a:p>
        </p:txBody>
      </p:sp>
    </p:spTree>
    <p:extLst>
      <p:ext uri="{BB962C8B-B14F-4D97-AF65-F5344CB8AC3E}">
        <p14:creationId xmlns:p14="http://schemas.microsoft.com/office/powerpoint/2010/main" val="850672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63867D2A-6C94-0674-42DA-01F90D497B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1330324"/>
            <a:ext cx="4821613" cy="5233988"/>
          </a:xfrm>
        </p:spPr>
      </p:pic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8DEEBA69-5D0B-A657-BD4D-3FDBEBFA0057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121640"/>
            <a:ext cx="5200650" cy="5486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402B09-D2BE-D358-2DDC-BAEAC3DCFB0A}"/>
              </a:ext>
            </a:extLst>
          </p:cNvPr>
          <p:cNvSpPr txBox="1"/>
          <p:nvPr/>
        </p:nvSpPr>
        <p:spPr>
          <a:xfrm>
            <a:off x="1348862" y="6561950"/>
            <a:ext cx="3762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21. COTA line Great Green with MORPC network.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D2F813-AB0C-603C-56F2-B8AA2F6E67A3}"/>
              </a:ext>
            </a:extLst>
          </p:cNvPr>
          <p:cNvSpPr txBox="1"/>
          <p:nvPr/>
        </p:nvSpPr>
        <p:spPr>
          <a:xfrm>
            <a:off x="6894036" y="6561951"/>
            <a:ext cx="3756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22. COTA line Great Red with MORPC network.</a:t>
            </a:r>
          </a:p>
        </p:txBody>
      </p:sp>
    </p:spTree>
    <p:extLst>
      <p:ext uri="{BB962C8B-B14F-4D97-AF65-F5344CB8AC3E}">
        <p14:creationId xmlns:p14="http://schemas.microsoft.com/office/powerpoint/2010/main" val="4171723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D8315D02-83E7-1CF7-642A-58FAA26FAE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221" y="1323975"/>
            <a:ext cx="5979434" cy="52339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8FD3A-7B9E-6235-C9F0-6FA2F5F53328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23. GOMETRO/SORTA line 2 with statewide network.</a:t>
            </a:r>
          </a:p>
        </p:txBody>
      </p:sp>
    </p:spTree>
    <p:extLst>
      <p:ext uri="{BB962C8B-B14F-4D97-AF65-F5344CB8AC3E}">
        <p14:creationId xmlns:p14="http://schemas.microsoft.com/office/powerpoint/2010/main" val="156413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Outputs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54D23846-615F-9676-3132-033D71BC9F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99" y="1323975"/>
            <a:ext cx="7339478" cy="52339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E2DEE7-C6DE-D7A4-24D2-202F898683B2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24. GOMETRO/SORTA line 38 with statewide network.</a:t>
            </a:r>
          </a:p>
        </p:txBody>
      </p:sp>
    </p:spTree>
    <p:extLst>
      <p:ext uri="{BB962C8B-B14F-4D97-AF65-F5344CB8AC3E}">
        <p14:creationId xmlns:p14="http://schemas.microsoft.com/office/powerpoint/2010/main" val="1713412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344E9-45C0-04F2-10BA-138D899AA8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four main core functions of the Python-based tool are related to:</a:t>
            </a:r>
          </a:p>
          <a:p>
            <a:pPr lvl="1"/>
            <a:r>
              <a:rPr lang="en-US" dirty="0"/>
              <a:t>The bus line buffer. </a:t>
            </a:r>
          </a:p>
          <a:p>
            <a:pPr lvl="1"/>
            <a:r>
              <a:rPr lang="en-US" dirty="0"/>
              <a:t>The highway stops.</a:t>
            </a:r>
          </a:p>
          <a:p>
            <a:pPr lvl="1"/>
            <a:r>
              <a:rPr lang="en-US" dirty="0"/>
              <a:t>The shortest path that connects the highway stops.</a:t>
            </a:r>
          </a:p>
          <a:p>
            <a:pPr lvl="1"/>
            <a:r>
              <a:rPr lang="en-US" dirty="0"/>
              <a:t>The creation of transit-only elements (links and nodes).</a:t>
            </a:r>
          </a:p>
          <a:p>
            <a:r>
              <a:rPr lang="en-US" dirty="0"/>
              <a:t>The two most important inputs are the network “</a:t>
            </a:r>
            <a:r>
              <a:rPr lang="en-US" dirty="0" err="1"/>
              <a:t>trueshape</a:t>
            </a:r>
            <a:r>
              <a:rPr lang="en-US" dirty="0"/>
              <a:t>” and the “</a:t>
            </a:r>
            <a:r>
              <a:rPr lang="en-US" dirty="0" err="1"/>
              <a:t>within_buffer</a:t>
            </a:r>
            <a:r>
              <a:rPr lang="en-US" dirty="0"/>
              <a:t>”.</a:t>
            </a:r>
          </a:p>
          <a:p>
            <a:r>
              <a:rPr lang="en-US" dirty="0"/>
              <a:t>The tool does not perform well with bus lines that ride roads in both directions (e.g., circular bus lines).</a:t>
            </a:r>
          </a:p>
          <a:p>
            <a:r>
              <a:rPr lang="en-US" dirty="0"/>
              <a:t>The tool was only tested with bus lines, but it should work for any mode if the right network is provided.</a:t>
            </a:r>
          </a:p>
          <a:p>
            <a:r>
              <a:rPr lang="en-US" dirty="0"/>
              <a:t>Create indicators to assess the quality of the coded lines (e.g., % of transit-only elements, geometry analysis).</a:t>
            </a:r>
          </a:p>
          <a:p>
            <a:r>
              <a:rPr lang="en-US" dirty="0"/>
              <a:t>Revise the selection of highway stops.</a:t>
            </a:r>
          </a:p>
          <a:p>
            <a:r>
              <a:rPr lang="en-US" dirty="0"/>
              <a:t>Introduce an auto selection function for the “</a:t>
            </a:r>
            <a:r>
              <a:rPr lang="en-US" dirty="0" err="1"/>
              <a:t>within_buffer</a:t>
            </a:r>
            <a:r>
              <a:rPr lang="en-US" dirty="0"/>
              <a:t>”.</a:t>
            </a:r>
          </a:p>
          <a:p>
            <a:r>
              <a:rPr lang="en-US" dirty="0"/>
              <a:t>Adapt Google’s or Microsoft’s “Snap to Road” tools for this application.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84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9667" y="781047"/>
            <a:ext cx="49272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4678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DIEGO GALDINO, MSc.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Associate Engineer</a:t>
            </a:r>
          </a:p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Mid-Ohio Regional Planning Commission</a:t>
            </a:r>
            <a:b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dgaldino@morpc.org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 Liberty Street, Suite 100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Columbus, OH 43215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74" y="3181704"/>
            <a:ext cx="2366906" cy="819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9C204C-0BAE-8510-E39E-25F178EFC702}"/>
              </a:ext>
            </a:extLst>
          </p:cNvPr>
          <p:cNvSpPr txBox="1"/>
          <p:nvPr/>
        </p:nvSpPr>
        <p:spPr>
          <a:xfrm>
            <a:off x="4375354" y="6290124"/>
            <a:ext cx="7816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GitHub: https://github.com/morpc/morpc-gtfs-to-public-transit-network</a:t>
            </a:r>
          </a:p>
        </p:txBody>
      </p:sp>
    </p:spTree>
    <p:extLst>
      <p:ext uri="{BB962C8B-B14F-4D97-AF65-F5344CB8AC3E}">
        <p14:creationId xmlns:p14="http://schemas.microsoft.com/office/powerpoint/2010/main" val="4047205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7A15E4B-69D5-D10D-EF65-AD2A3F0A6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4349" y="1704022"/>
            <a:ext cx="5636029" cy="3632662"/>
          </a:xfrm>
        </p:spPr>
      </p:pic>
      <p:pic>
        <p:nvPicPr>
          <p:cNvPr id="26" name="Content Placeholder 25">
            <a:extLst>
              <a:ext uri="{FF2B5EF4-FFF2-40B4-BE49-F238E27FC236}">
                <a16:creationId xmlns:a16="http://schemas.microsoft.com/office/drawing/2014/main" id="{0FB444AA-0F53-7FF7-305D-193D185B97C3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4501" y="1126403"/>
            <a:ext cx="4883150" cy="471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713A31-05E3-04EF-63EC-2D7FFBCBC5ED}"/>
              </a:ext>
            </a:extLst>
          </p:cNvPr>
          <p:cNvSpPr txBox="1"/>
          <p:nvPr/>
        </p:nvSpPr>
        <p:spPr>
          <a:xfrm>
            <a:off x="621579" y="5336684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1. Highway network.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BB0BDE-5012-0191-0D20-25136906A639}"/>
              </a:ext>
            </a:extLst>
          </p:cNvPr>
          <p:cNvSpPr txBox="1"/>
          <p:nvPr/>
        </p:nvSpPr>
        <p:spPr>
          <a:xfrm>
            <a:off x="6306676" y="5838103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2. GTFS spatial data.</a:t>
            </a:r>
          </a:p>
        </p:txBody>
      </p:sp>
    </p:spTree>
    <p:extLst>
      <p:ext uri="{BB962C8B-B14F-4D97-AF65-F5344CB8AC3E}">
        <p14:creationId xmlns:p14="http://schemas.microsoft.com/office/powerpoint/2010/main" val="230921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7AF5F3-4826-B009-D099-F80937AAD4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043085" y="1323975"/>
            <a:ext cx="8121705" cy="52339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05BFE9-191E-D73D-A689-082DF5CA7271}"/>
              </a:ext>
            </a:extLst>
          </p:cNvPr>
          <p:cNvSpPr txBox="1"/>
          <p:nvPr/>
        </p:nvSpPr>
        <p:spPr>
          <a:xfrm>
            <a:off x="3284537" y="6557963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3. Highway network with the GTFS spatial data.</a:t>
            </a:r>
          </a:p>
        </p:txBody>
      </p:sp>
    </p:spTree>
    <p:extLst>
      <p:ext uri="{BB962C8B-B14F-4D97-AF65-F5344CB8AC3E}">
        <p14:creationId xmlns:p14="http://schemas.microsoft.com/office/powerpoint/2010/main" val="3420839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D1D0E1-6AF6-4CE9-B2A7-B10A841CBA66}"/>
              </a:ext>
            </a:extLst>
          </p:cNvPr>
          <p:cNvSpPr/>
          <p:nvPr/>
        </p:nvSpPr>
        <p:spPr>
          <a:xfrm>
            <a:off x="4020779" y="5190206"/>
            <a:ext cx="245806" cy="216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5808-FF6B-4757-B211-A39520222D5C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4. Highway network, GTFS spatial data, and the bus line buffer.</a:t>
            </a:r>
          </a:p>
        </p:txBody>
      </p:sp>
    </p:spTree>
    <p:extLst>
      <p:ext uri="{BB962C8B-B14F-4D97-AF65-F5344CB8AC3E}">
        <p14:creationId xmlns:p14="http://schemas.microsoft.com/office/powerpoint/2010/main" val="63663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5D8CD-29D9-07BB-AF6C-777E54444D59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5. Bus line spatial data with more details.</a:t>
            </a:r>
          </a:p>
        </p:txBody>
      </p:sp>
    </p:spTree>
    <p:extLst>
      <p:ext uri="{BB962C8B-B14F-4D97-AF65-F5344CB8AC3E}">
        <p14:creationId xmlns:p14="http://schemas.microsoft.com/office/powerpoint/2010/main" val="99625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28C4F-FFD4-14DE-931B-B151458D4581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6. Only the available spatial data found within the bus line buffer.</a:t>
            </a:r>
          </a:p>
        </p:txBody>
      </p:sp>
    </p:spTree>
    <p:extLst>
      <p:ext uri="{BB962C8B-B14F-4D97-AF65-F5344CB8AC3E}">
        <p14:creationId xmlns:p14="http://schemas.microsoft.com/office/powerpoint/2010/main" val="268911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4630FB-FBE4-B7A3-FED7-2D0C74CD1031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7. Closest highway nodes to bus stops according to a distance limit.</a:t>
            </a:r>
          </a:p>
        </p:txBody>
      </p:sp>
    </p:spTree>
    <p:extLst>
      <p:ext uri="{BB962C8B-B14F-4D97-AF65-F5344CB8AC3E}">
        <p14:creationId xmlns:p14="http://schemas.microsoft.com/office/powerpoint/2010/main" val="581661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7644FC3-CB33-3000-4F51-EA45267062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989138" y="1334929"/>
            <a:ext cx="8229600" cy="521208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7C69D-E5EC-8D64-20C3-404BC76A487C}"/>
              </a:ext>
            </a:extLst>
          </p:cNvPr>
          <p:cNvSpPr txBox="1"/>
          <p:nvPr/>
        </p:nvSpPr>
        <p:spPr>
          <a:xfrm>
            <a:off x="3284538" y="6547009"/>
            <a:ext cx="5638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Figure 8. Highway stops and links.</a:t>
            </a:r>
          </a:p>
        </p:txBody>
      </p:sp>
    </p:spTree>
    <p:extLst>
      <p:ext uri="{BB962C8B-B14F-4D97-AF65-F5344CB8AC3E}">
        <p14:creationId xmlns:p14="http://schemas.microsoft.com/office/powerpoint/2010/main" val="401935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43c430d-dc7c-4e95-97b3-021e3e353e05" xsi:nil="true"/>
    <lcf76f155ced4ddcb4097134ff3c332f xmlns="e1e9cc08-d3c4-4ec2-89e9-1d711bc3cc9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CA25E68DE2774D8C0E8F2D82EE77D5" ma:contentTypeVersion="14" ma:contentTypeDescription="Create a new document." ma:contentTypeScope="" ma:versionID="bb1758c9f19a7a513e3962181bc66298">
  <xsd:schema xmlns:xsd="http://www.w3.org/2001/XMLSchema" xmlns:xs="http://www.w3.org/2001/XMLSchema" xmlns:p="http://schemas.microsoft.com/office/2006/metadata/properties" xmlns:ns2="e1e9cc08-d3c4-4ec2-89e9-1d711bc3cc9a" xmlns:ns3="643c430d-dc7c-4e95-97b3-021e3e353e05" targetNamespace="http://schemas.microsoft.com/office/2006/metadata/properties" ma:root="true" ma:fieldsID="46a169b52aae4ec8c48e279eed16fd27" ns2:_="" ns3:_="">
    <xsd:import namespace="e1e9cc08-d3c4-4ec2-89e9-1d711bc3cc9a"/>
    <xsd:import namespace="643c430d-dc7c-4e95-97b3-021e3e353e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e9cc08-d3c4-4ec2-89e9-1d711bc3cc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6efb5800-55b3-49b1-8deb-cdf767c995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3c430d-dc7c-4e95-97b3-021e3e353e05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ab693e47-756e-43c0-aa50-c7df7890aa45}" ma:internalName="TaxCatchAll" ma:showField="CatchAllData" ma:web="643c430d-dc7c-4e95-97b3-021e3e353e0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DBF31A-CA65-4C94-857F-4ED7E0B354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A84BFE-65DE-43AE-9367-4343C9C926C3}">
  <ds:schemaRefs>
    <ds:schemaRef ds:uri="643c430d-dc7c-4e95-97b3-021e3e353e05"/>
    <ds:schemaRef ds:uri="e1e9cc08-d3c4-4ec2-89e9-1d711bc3cc9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072A9D-A1C9-4105-B7AF-7BE919718158}">
  <ds:schemaRefs>
    <ds:schemaRef ds:uri="643c430d-dc7c-4e95-97b3-021e3e353e05"/>
    <ds:schemaRef ds:uri="e1e9cc08-d3c4-4ec2-89e9-1d711bc3cc9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785</Words>
  <Application>Microsoft Office PowerPoint</Application>
  <PresentationFormat>Widescreen</PresentationFormat>
  <Paragraphs>98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Proxima Nova</vt:lpstr>
      <vt:lpstr>Office Theme</vt:lpstr>
      <vt:lpstr> </vt:lpstr>
      <vt:lpstr>Summary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Cube App</vt:lpstr>
      <vt:lpstr>Cube App</vt:lpstr>
      <vt:lpstr>Inputs</vt:lpstr>
      <vt:lpstr>Outputs</vt:lpstr>
      <vt:lpstr>Outputs</vt:lpstr>
      <vt:lpstr>Outputs</vt:lpstr>
      <vt:lpstr>Outputs</vt:lpstr>
      <vt:lpstr>Outputs</vt:lpstr>
      <vt:lpstr>Outputs</vt:lpstr>
      <vt:lpstr>Outputs</vt:lpstr>
      <vt:lpstr>Outputs</vt:lpstr>
      <vt:lpstr>Outputs</vt:lpstr>
      <vt:lpstr>Outputs</vt:lpstr>
      <vt:lpstr>Outputs</vt:lpstr>
      <vt:lpstr>Conclusions and Recommendations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Hannah Schumick</dc:creator>
  <cp:lastModifiedBy>Diego Galdino</cp:lastModifiedBy>
  <cp:revision>65</cp:revision>
  <dcterms:created xsi:type="dcterms:W3CDTF">2019-01-28T15:35:07Z</dcterms:created>
  <dcterms:modified xsi:type="dcterms:W3CDTF">2023-03-16T20:17:06Z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0x010100E7CA25E68DE2774D8C0E8F2D82EE77D5</vt:lpwstr>
  </property>
  <property fmtid="{D5CDD505-2E9C-101B-9397-08002B2CF9AE}" pid="3" name="MediaServiceImageTags">
    <vt:lpwstr/>
  </property>
</Properties>
</file>